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8" r:id="rId15"/>
    <p:sldId id="269" r:id="rId16"/>
    <p:sldId id="270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Полимеризация в эмульсии. Особенности химической модификации.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392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53488"/>
            <a:ext cx="10571998" cy="97045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295400"/>
            <a:ext cx="12001500" cy="55625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Свойство </a:t>
            </a:r>
            <a:r>
              <a:rPr lang="ru-RU" sz="2400" dirty="0"/>
              <a:t>эмульсионной полимеризации: каждая мицелла может рассматриваться как миниатюрная полимеризация в массе</a:t>
            </a:r>
            <a:r>
              <a:rPr lang="ru-RU" sz="2400" dirty="0" smtClean="0"/>
              <a:t>. В </a:t>
            </a:r>
            <a:r>
              <a:rPr lang="ru-RU" sz="2400" dirty="0"/>
              <a:t>этом случае не остается непрореагировавшего мономера, и не образуется никаких "горячих точек". </a:t>
            </a:r>
          </a:p>
        </p:txBody>
      </p:sp>
    </p:spTree>
    <p:extLst>
      <p:ext uri="{BB962C8B-B14F-4D97-AF65-F5344CB8AC3E}">
        <p14:creationId xmlns:p14="http://schemas.microsoft.com/office/powerpoint/2010/main" val="815236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Молекулярная Масса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00" y="1417638"/>
            <a:ext cx="11976100" cy="544036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Скорость </a:t>
            </a:r>
            <a:r>
              <a:rPr lang="ru-RU" sz="2400" dirty="0"/>
              <a:t>полимеризации в точности равна скорости исчезновения мономера. Чем больше частиц, тем быстрее исчезает мономер. А чтобы было больше частиц, надо, чтобы было больше мицелл. Если увеличить концентрацию </a:t>
            </a:r>
            <a:r>
              <a:rPr lang="ru-RU" sz="2400" dirty="0" smtClean="0"/>
              <a:t>ПАВ </a:t>
            </a:r>
            <a:r>
              <a:rPr lang="ru-RU" sz="2400" dirty="0"/>
              <a:t>в растворе, то это должно привести к увеличению количества мицелл. </a:t>
            </a:r>
            <a:r>
              <a:rPr lang="ru-RU" sz="2400" dirty="0" smtClean="0"/>
              <a:t>Если </a:t>
            </a:r>
            <a:r>
              <a:rPr lang="ru-RU" sz="2400" dirty="0"/>
              <a:t>концентрация инициатора осталась </a:t>
            </a:r>
            <a:r>
              <a:rPr lang="ru-RU" sz="2400" dirty="0" smtClean="0"/>
              <a:t>прежней, тогда  </a:t>
            </a:r>
            <a:r>
              <a:rPr lang="ru-RU" sz="2400" dirty="0"/>
              <a:t>будет больше частиц и меньше радикалов. А это означает, что количество радикалов в расчете на одну мицеллу станет меньше единицы. Другими словами, скорость обрывов будет меньше, поскольку теперь стало меньше радикалов. </a:t>
            </a:r>
            <a:r>
              <a:rPr lang="ru-RU" sz="2400" dirty="0" smtClean="0"/>
              <a:t>В </a:t>
            </a:r>
            <a:r>
              <a:rPr lang="ru-RU" sz="2400" dirty="0"/>
              <a:t>конце концов, мы приходим к такому результату: </a:t>
            </a:r>
            <a:r>
              <a:rPr lang="ru-RU" sz="2400" dirty="0">
                <a:solidFill>
                  <a:srgbClr val="FF0000"/>
                </a:solidFill>
              </a:rPr>
              <a:t>уменьшение концентрации инициатора увеличивает молекулярную массу и скорость полимеризации</a:t>
            </a:r>
            <a:r>
              <a:rPr lang="ru-RU" sz="2400" dirty="0"/>
              <a:t>! Это правило является полной противоположностью тем правилам</a:t>
            </a:r>
            <a:r>
              <a:rPr lang="ru-RU" sz="2400" dirty="0" smtClean="0"/>
              <a:t>, которые </a:t>
            </a:r>
            <a:r>
              <a:rPr lang="ru-RU" sz="2400" dirty="0"/>
              <a:t>действуют при полимеризации в растворе или в массе. </a:t>
            </a:r>
          </a:p>
        </p:txBody>
      </p:sp>
    </p:spTree>
    <p:extLst>
      <p:ext uri="{BB962C8B-B14F-4D97-AF65-F5344CB8AC3E}">
        <p14:creationId xmlns:p14="http://schemas.microsoft.com/office/powerpoint/2010/main" val="4230277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235238"/>
              </p:ext>
            </p:extLst>
          </p:nvPr>
        </p:nvGraphicFramePr>
        <p:xfrm>
          <a:off x="254000" y="114299"/>
          <a:ext cx="11569701" cy="652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6567"/>
                <a:gridCol w="3856567"/>
                <a:gridCol w="3856567"/>
              </a:tblGrid>
              <a:tr h="501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Процесс полимеризации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Достоинства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Недостатки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</a:tr>
              <a:tr h="1882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Полимеризация в массе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Присутствует только мономер - никаких добавок. Можно достичь большой молекулярной массы.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Области с повышенной температурой, высокая вязкость, присутствует непрореагировавший мономер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</a:tr>
              <a:tr h="150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Полимеризация в растворе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Простой температурный контроль, контроль молекулярной массы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Необходимо удалять растворитель, происходит передача цепочки на растворитель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</a:tr>
              <a:tr h="2637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Эмульсионная полимеризация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Реагирует весь мономер, латекс готов к употреблению, возможен температурный контроль, изготовление материалов с низкой температурой стеклования </a:t>
                      </a:r>
                      <a:r>
                        <a:rPr lang="ru-RU" sz="2000" dirty="0" err="1">
                          <a:effectLst/>
                        </a:rPr>
                        <a:t>T</a:t>
                      </a:r>
                      <a:r>
                        <a:rPr lang="ru-RU" sz="2000" baseline="-25000" dirty="0" err="1">
                          <a:effectLst/>
                        </a:rPr>
                        <a:t>g</a:t>
                      </a:r>
                      <a:r>
                        <a:rPr lang="ru-RU" sz="2000" dirty="0">
                          <a:effectLst/>
                        </a:rPr>
                        <a:t>, малая вязкость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Присутствие поверхностно-активного вещества может привести к появлению чувствительности к воде.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5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/>
              <a:t>Эмульгированные</a:t>
            </a:r>
            <a:r>
              <a:rPr lang="ru-RU" sz="2400" dirty="0"/>
              <a:t> мономеры </a:t>
            </a:r>
            <a:r>
              <a:rPr lang="ru-RU" sz="2400" dirty="0" err="1"/>
              <a:t>полимеризуются</a:t>
            </a:r>
            <a:r>
              <a:rPr lang="ru-RU" sz="2400" dirty="0"/>
              <a:t> и образуют дисперсию макромолекул (рис. 1).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8200" y="1612900"/>
            <a:ext cx="787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24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40413"/>
          </a:xfrm>
        </p:spPr>
        <p:txBody>
          <a:bodyPr>
            <a:normAutofit/>
          </a:bodyPr>
          <a:lstStyle/>
          <a:p>
            <a:r>
              <a:rPr lang="ru-RU" sz="2400" dirty="0"/>
              <a:t>Из описания механизма реакции эмульсионной полимеризации следует, что необходимым условием для её проведения является по крайней мере </a:t>
            </a:r>
            <a:r>
              <a:rPr lang="ru-RU" sz="2400" dirty="0">
                <a:solidFill>
                  <a:srgbClr val="FF0000"/>
                </a:solidFill>
              </a:rPr>
              <a:t>слабая растворимость полимера в воде</a:t>
            </a:r>
            <a:r>
              <a:rPr lang="ru-RU" sz="2400" dirty="0"/>
              <a:t>. В частности, такие мономеры, как стирол или 2-этилгексилакрилат, достаточно легко подвергаются эмульсионной полимеризации. Дисперсии полимеров очень гидрофобных, </a:t>
            </a:r>
            <a:r>
              <a:rPr lang="ru-RU" sz="2400" dirty="0" err="1"/>
              <a:t>длинноцепных</a:t>
            </a:r>
            <a:r>
              <a:rPr lang="ru-RU" sz="2400" dirty="0"/>
              <a:t> и нерастворимых в воде мономеров, таких как </a:t>
            </a:r>
            <a:r>
              <a:rPr lang="ru-RU" sz="2400" dirty="0" err="1"/>
              <a:t>лаурилметакрилат</a:t>
            </a:r>
            <a:r>
              <a:rPr lang="ru-RU" sz="2400" dirty="0"/>
              <a:t> или </a:t>
            </a:r>
            <a:r>
              <a:rPr lang="ru-RU" sz="2400" dirty="0" err="1"/>
              <a:t>стеарилакрилат</a:t>
            </a:r>
            <a:r>
              <a:rPr lang="ru-RU" sz="2400" dirty="0"/>
              <a:t>, </a:t>
            </a:r>
            <a:r>
              <a:rPr lang="ru-RU" sz="2400" dirty="0">
                <a:solidFill>
                  <a:srgbClr val="FF0000"/>
                </a:solidFill>
              </a:rPr>
              <a:t>нельзя получить </a:t>
            </a:r>
            <a:r>
              <a:rPr lang="ru-RU" sz="2400" dirty="0"/>
              <a:t>традиционной эмульсионной полимеризацией.</a:t>
            </a:r>
          </a:p>
        </p:txBody>
      </p:sp>
    </p:spTree>
    <p:extLst>
      <p:ext uri="{BB962C8B-B14F-4D97-AF65-F5344CB8AC3E}">
        <p14:creationId xmlns:p14="http://schemas.microsoft.com/office/powerpoint/2010/main" val="1270701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2222287"/>
            <a:ext cx="11823700" cy="4635713"/>
          </a:xfrm>
        </p:spPr>
        <p:txBody>
          <a:bodyPr>
            <a:normAutofit/>
          </a:bodyPr>
          <a:lstStyle/>
          <a:p>
            <a:r>
              <a:rPr lang="ru-RU" sz="2400" dirty="0"/>
              <a:t>Для синтеза полимерных дисперсий в промышленном масштабе мономеры предварительно </a:t>
            </a:r>
            <a:r>
              <a:rPr lang="ru-RU" sz="2400" dirty="0" err="1"/>
              <a:t>эмульгируют</a:t>
            </a:r>
            <a:r>
              <a:rPr lang="ru-RU" sz="2400" dirty="0"/>
              <a:t> в воде. Эмульсия мономера и раствор инициатора </a:t>
            </a:r>
            <a:r>
              <a:rPr lang="ru-RU" sz="2400" dirty="0">
                <a:solidFill>
                  <a:srgbClr val="FF0000"/>
                </a:solidFill>
              </a:rPr>
              <a:t>по отдельным линиям </a:t>
            </a:r>
            <a:r>
              <a:rPr lang="ru-RU" sz="2400" dirty="0"/>
              <a:t>поступают в реактор. Такой </a:t>
            </a:r>
            <a:r>
              <a:rPr lang="ru-RU" sz="2400" dirty="0" err="1"/>
              <a:t>полунепрерывный</a:t>
            </a:r>
            <a:r>
              <a:rPr lang="ru-RU" sz="2400" dirty="0"/>
              <a:t> способ проведения эмульсионной полимеризации позволяет получать </a:t>
            </a:r>
            <a:r>
              <a:rPr lang="ru-RU" sz="2400" dirty="0">
                <a:solidFill>
                  <a:srgbClr val="FF0000"/>
                </a:solidFill>
              </a:rPr>
              <a:t>очень высокую конверсию </a:t>
            </a:r>
            <a:r>
              <a:rPr lang="ru-RU" sz="2400" dirty="0"/>
              <a:t>(до 90%), несмотря на разную реакционную способность и параметры </a:t>
            </a:r>
            <a:r>
              <a:rPr lang="ru-RU" sz="2400" dirty="0" err="1"/>
              <a:t>сополимеризации</a:t>
            </a:r>
            <a:r>
              <a:rPr lang="ru-RU" sz="2400" dirty="0"/>
              <a:t> мономеров.</a:t>
            </a:r>
          </a:p>
          <a:p>
            <a:r>
              <a:rPr lang="ru-RU" sz="2400" dirty="0"/>
              <a:t>Преимуществом </a:t>
            </a:r>
            <a:r>
              <a:rPr lang="ru-RU" sz="2400" dirty="0" err="1"/>
              <a:t>полунепрерывного</a:t>
            </a:r>
            <a:r>
              <a:rPr lang="ru-RU" sz="2400" dirty="0"/>
              <a:t> процесса является возможность контролировать выделение тепла в ходе реакции внешним охлаждением.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189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Основные стадии эмульсионной полимеризации </a:t>
            </a:r>
            <a:r>
              <a:rPr lang="ru-RU" sz="2800" dirty="0" err="1"/>
              <a:t>Ст</a:t>
            </a:r>
            <a:r>
              <a:rPr lang="ru-RU" sz="2800" dirty="0"/>
              <a:t> периодическим способом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4681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1.Подготовка исходного сырья.</a:t>
            </a:r>
          </a:p>
          <a:p>
            <a:r>
              <a:rPr lang="ru-RU" sz="2400" dirty="0" smtClean="0"/>
              <a:t>2.Полимеризация стирола.</a:t>
            </a:r>
          </a:p>
          <a:p>
            <a:r>
              <a:rPr lang="ru-RU" sz="2400" dirty="0" smtClean="0"/>
              <a:t>3.Осаждение ПС из реакционной массы (коагуляция латекса).</a:t>
            </a:r>
          </a:p>
          <a:p>
            <a:r>
              <a:rPr lang="ru-RU" sz="2400" dirty="0" smtClean="0"/>
              <a:t>4.Отделение маточного раствора и промывка ПС.</a:t>
            </a:r>
          </a:p>
          <a:p>
            <a:r>
              <a:rPr lang="ru-RU" sz="2400" dirty="0" smtClean="0"/>
              <a:t>5.Сушка ПС.</a:t>
            </a:r>
          </a:p>
          <a:p>
            <a:r>
              <a:rPr lang="ru-RU" sz="2400" dirty="0" smtClean="0"/>
              <a:t>6.Грануляция ПС.</a:t>
            </a:r>
          </a:p>
          <a:p>
            <a:r>
              <a:rPr lang="ru-RU" sz="2400" dirty="0" smtClean="0"/>
              <a:t>7.Рассеивание на вибросите и упаковка ПС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4132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9064" y="317500"/>
            <a:ext cx="8382936" cy="646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1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638300"/>
            <a:ext cx="11518900" cy="5219699"/>
          </a:xfrm>
        </p:spPr>
        <p:txBody>
          <a:bodyPr>
            <a:noAutofit/>
          </a:bodyPr>
          <a:lstStyle/>
          <a:p>
            <a:r>
              <a:rPr lang="ru-RU" sz="2400" dirty="0"/>
              <a:t>ЭМУЛЬСИОННАЯ ПОЛИМЕРИЗАЦИЯ, способ проведения полимеризации мономера в дисперсионной среде (обычно в воде), приводящий к образованию полимерной суспензии </a:t>
            </a:r>
            <a:r>
              <a:rPr lang="ru-RU" sz="2400" dirty="0">
                <a:solidFill>
                  <a:srgbClr val="FF0000"/>
                </a:solidFill>
              </a:rPr>
              <a:t>со средними размерами частиц 50-150 </a:t>
            </a:r>
            <a:r>
              <a:rPr lang="ru-RU" sz="2400" dirty="0" err="1">
                <a:solidFill>
                  <a:srgbClr val="FF0000"/>
                </a:solidFill>
              </a:rPr>
              <a:t>нм</a:t>
            </a:r>
            <a:r>
              <a:rPr lang="ru-RU" sz="2400" dirty="0">
                <a:solidFill>
                  <a:srgbClr val="FF0000"/>
                </a:solidFill>
              </a:rPr>
              <a:t>. </a:t>
            </a:r>
          </a:p>
          <a:p>
            <a:r>
              <a:rPr lang="ru-RU" sz="2400" dirty="0" smtClean="0"/>
              <a:t>Полимеризацию </a:t>
            </a:r>
            <a:r>
              <a:rPr lang="ru-RU" sz="2400" dirty="0">
                <a:solidFill>
                  <a:srgbClr val="FF0000"/>
                </a:solidFill>
              </a:rPr>
              <a:t>инициируют водо- или маслорастворимые </a:t>
            </a:r>
            <a:r>
              <a:rPr lang="ru-RU" sz="2400" dirty="0"/>
              <a:t>инициаторы (напр., K2S2O8, Н2О2, орг. пероксиды), а также окислит.-восстановит. системы. </a:t>
            </a:r>
          </a:p>
          <a:p>
            <a:r>
              <a:rPr lang="ru-RU" sz="2400" dirty="0"/>
              <a:t>Для стабилизации эмульсий мономеров и полимерных суспензий используют </a:t>
            </a:r>
            <a:r>
              <a:rPr lang="ru-RU" sz="2400" dirty="0">
                <a:solidFill>
                  <a:srgbClr val="FF0000"/>
                </a:solidFill>
              </a:rPr>
              <a:t>эмульгаторы: </a:t>
            </a:r>
            <a:r>
              <a:rPr lang="ru-RU" sz="2400" dirty="0"/>
              <a:t>анионактивные (</a:t>
            </a:r>
            <a:r>
              <a:rPr lang="ru-RU" sz="2400" dirty="0" err="1"/>
              <a:t>алкилсульфонат</a:t>
            </a:r>
            <a:r>
              <a:rPr lang="ru-RU" sz="2400" dirty="0"/>
              <a:t> </a:t>
            </a:r>
            <a:r>
              <a:rPr lang="ru-RU" sz="2400" dirty="0" err="1"/>
              <a:t>Na</a:t>
            </a:r>
            <a:r>
              <a:rPr lang="ru-RU" sz="2400" dirty="0"/>
              <a:t>, </a:t>
            </a:r>
            <a:r>
              <a:rPr lang="ru-RU" sz="2400" dirty="0" err="1"/>
              <a:t>солижирных</a:t>
            </a:r>
            <a:r>
              <a:rPr lang="ru-RU" sz="2400" dirty="0"/>
              <a:t> к-т и. др.) и неионогенные ПАВ (</a:t>
            </a:r>
            <a:r>
              <a:rPr lang="ru-RU" sz="2400" dirty="0" err="1"/>
              <a:t>оксиэтилир</a:t>
            </a:r>
            <a:r>
              <a:rPr lang="ru-RU" sz="2400" dirty="0"/>
              <a:t>. к-ты, </a:t>
            </a:r>
            <a:r>
              <a:rPr lang="ru-RU" sz="2400" dirty="0" err="1"/>
              <a:t>полипропиленгликоли</a:t>
            </a:r>
            <a:r>
              <a:rPr lang="ru-RU" sz="2400" dirty="0"/>
              <a:t> и др.), а также ПАВ смешанного типа (</a:t>
            </a:r>
            <a:r>
              <a:rPr lang="ru-RU" sz="2400" dirty="0" err="1"/>
              <a:t>сульфир</a:t>
            </a:r>
            <a:r>
              <a:rPr lang="ru-RU" sz="2400" dirty="0"/>
              <a:t>. </a:t>
            </a:r>
            <a:r>
              <a:rPr lang="ru-RU" sz="2400" dirty="0" err="1"/>
              <a:t>оксиэтилир</a:t>
            </a:r>
            <a:r>
              <a:rPr lang="ru-RU" sz="2400" dirty="0"/>
              <a:t>. </a:t>
            </a:r>
            <a:r>
              <a:rPr lang="ru-RU" sz="2400" dirty="0" err="1"/>
              <a:t>нонилфенолы</a:t>
            </a:r>
            <a:r>
              <a:rPr lang="ru-RU" sz="2400" dirty="0"/>
              <a:t>).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510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1866687"/>
            <a:ext cx="11379200" cy="4889713"/>
          </a:xfrm>
        </p:spPr>
        <p:txBody>
          <a:bodyPr>
            <a:normAutofit/>
          </a:bodyPr>
          <a:lstStyle/>
          <a:p>
            <a:r>
              <a:rPr lang="ru-RU" sz="2400" dirty="0"/>
              <a:t>Эмульсии мономеров получают </a:t>
            </a:r>
            <a:r>
              <a:rPr lang="ru-RU" sz="2400" dirty="0">
                <a:solidFill>
                  <a:srgbClr val="FF0000"/>
                </a:solidFill>
              </a:rPr>
              <a:t>путем мех. перемешивания </a:t>
            </a:r>
            <a:r>
              <a:rPr lang="ru-RU" sz="2400" dirty="0"/>
              <a:t>мономера и водной фазы. Эмульгатор </a:t>
            </a:r>
            <a:r>
              <a:rPr lang="ru-RU" sz="2400" dirty="0" err="1"/>
              <a:t>раств</a:t>
            </a:r>
            <a:r>
              <a:rPr lang="ru-RU" sz="2400" dirty="0"/>
              <a:t>. в воде или мономере либо его получают на границе раздела фаз. Дисперсный состав эмульсии мономера зависит от способа ее получения, природы эмульгатора </a:t>
            </a:r>
            <a:r>
              <a:rPr lang="ru-RU" sz="2400" dirty="0" smtClean="0"/>
              <a:t>и мономера</a:t>
            </a:r>
            <a:r>
              <a:rPr lang="ru-RU" sz="2400" dirty="0"/>
              <a:t>. Эмульсии мономера могут состоять из капель с диаметрами от </a:t>
            </a:r>
            <a:r>
              <a:rPr lang="ru-RU" sz="2400" dirty="0">
                <a:solidFill>
                  <a:srgbClr val="FF0000"/>
                </a:solidFill>
              </a:rPr>
              <a:t>50 до 5000 </a:t>
            </a:r>
            <a:r>
              <a:rPr lang="ru-RU" sz="2400" dirty="0" err="1">
                <a:solidFill>
                  <a:srgbClr val="FF0000"/>
                </a:solidFill>
              </a:rPr>
              <a:t>нм</a:t>
            </a:r>
            <a:r>
              <a:rPr lang="ru-RU" sz="2400" dirty="0">
                <a:solidFill>
                  <a:srgbClr val="FF0000"/>
                </a:solidFill>
              </a:rPr>
              <a:t> и мицелл эмульгатора. </a:t>
            </a:r>
            <a:r>
              <a:rPr lang="ru-RU" sz="2400" dirty="0" err="1">
                <a:solidFill>
                  <a:srgbClr val="FF0000"/>
                </a:solidFill>
              </a:rPr>
              <a:t>Микрокапли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мономера с </a:t>
            </a:r>
            <a:r>
              <a:rPr lang="ru-RU" sz="2400" dirty="0">
                <a:solidFill>
                  <a:srgbClr val="FF0000"/>
                </a:solidFill>
              </a:rPr>
              <a:t>диаметрами 50-300 </a:t>
            </a:r>
            <a:r>
              <a:rPr lang="ru-RU" sz="2400" dirty="0" err="1">
                <a:solidFill>
                  <a:srgbClr val="FF0000"/>
                </a:solidFill>
              </a:rPr>
              <a:t>нм</a:t>
            </a:r>
            <a:r>
              <a:rPr lang="ru-RU" sz="2400" dirty="0">
                <a:solidFill>
                  <a:srgbClr val="FF0000"/>
                </a:solidFill>
              </a:rPr>
              <a:t> образуются при </a:t>
            </a:r>
            <a:r>
              <a:rPr lang="ru-RU" sz="2400" dirty="0" err="1">
                <a:solidFill>
                  <a:srgbClr val="FF0000"/>
                </a:solidFill>
              </a:rPr>
              <a:t>квазиспонтанном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микроэмульгировании</a:t>
            </a:r>
            <a:r>
              <a:rPr lang="ru-RU" sz="2400" dirty="0">
                <a:solidFill>
                  <a:srgbClr val="FF0000"/>
                </a:solidFill>
              </a:rPr>
              <a:t> мономера </a:t>
            </a:r>
            <a:r>
              <a:rPr lang="ru-RU" sz="2400" dirty="0"/>
              <a:t>на границе раздела фаз. Соотношение между числом </a:t>
            </a:r>
            <a:r>
              <a:rPr lang="ru-RU" sz="2400" dirty="0" err="1"/>
              <a:t>микрокапель</a:t>
            </a:r>
            <a:r>
              <a:rPr lang="ru-RU" sz="2400" dirty="0"/>
              <a:t> мономера и мицелл эмульгатора зависит от способа приготовления эмульсии. </a:t>
            </a:r>
          </a:p>
        </p:txBody>
      </p:sp>
    </p:spTree>
    <p:extLst>
      <p:ext uri="{BB962C8B-B14F-4D97-AF65-F5344CB8AC3E}">
        <p14:creationId xmlns:p14="http://schemas.microsoft.com/office/powerpoint/2010/main" val="176481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82900" y="1651000"/>
            <a:ext cx="6248400" cy="147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Эмульсионная полимеризация состоит из двух основных стадий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2600" y="3543300"/>
            <a:ext cx="4711700" cy="157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образование полимерно-</a:t>
            </a:r>
            <a:r>
              <a:rPr lang="ru-RU" sz="2400" dirty="0" err="1"/>
              <a:t>мономерных</a:t>
            </a:r>
            <a:r>
              <a:rPr lang="ru-RU" sz="2400" dirty="0"/>
              <a:t> частиц (ПМЧ)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32500" y="3467100"/>
            <a:ext cx="4813300" cy="165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полимеризациямономеров</a:t>
            </a:r>
            <a:r>
              <a:rPr lang="ru-RU" sz="2400" dirty="0"/>
              <a:t> в ПМЧ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987800" y="3124200"/>
            <a:ext cx="16891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53100" y="3124200"/>
            <a:ext cx="140970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37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765300"/>
            <a:ext cx="11811000" cy="509269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Достоинства </a:t>
            </a:r>
            <a:r>
              <a:rPr lang="ru-RU" sz="2800" dirty="0"/>
              <a:t>эмульсионной полимеризации: легкость отвода теплоты, простота </a:t>
            </a:r>
            <a:r>
              <a:rPr lang="ru-RU" sz="2800" dirty="0" err="1"/>
              <a:t>технол</a:t>
            </a:r>
            <a:r>
              <a:rPr lang="ru-RU" sz="2800" dirty="0"/>
              <a:t>. оформления, возможность получения </a:t>
            </a:r>
            <a:r>
              <a:rPr lang="ru-RU" sz="2800" dirty="0" err="1"/>
              <a:t>высокомол</a:t>
            </a:r>
            <a:r>
              <a:rPr lang="ru-RU" sz="2800" dirty="0"/>
              <a:t>. полимеров (при больших скоростях процесса) и </a:t>
            </a:r>
            <a:r>
              <a:rPr lang="ru-RU" sz="2800" dirty="0" err="1"/>
              <a:t>высококонцентрир</a:t>
            </a:r>
            <a:r>
              <a:rPr lang="ru-RU" sz="2800" dirty="0"/>
              <a:t>. латексов. Использование воды как дисперсионной среды уменьшает </a:t>
            </a:r>
            <a:r>
              <a:rPr lang="ru-RU" sz="2800" dirty="0" err="1"/>
              <a:t>пожароопасность</a:t>
            </a:r>
            <a:r>
              <a:rPr lang="ru-RU" sz="2800" dirty="0"/>
              <a:t> процесса. 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Недостатки</a:t>
            </a:r>
            <a:r>
              <a:rPr lang="ru-RU" sz="2800" dirty="0">
                <a:solidFill>
                  <a:srgbClr val="FF0000"/>
                </a:solidFill>
              </a:rPr>
              <a:t>: </a:t>
            </a:r>
            <a:r>
              <a:rPr lang="ru-RU" sz="2800" dirty="0"/>
              <a:t>необходимость </a:t>
            </a:r>
            <a:r>
              <a:rPr lang="ru-RU" sz="2800" dirty="0" smtClean="0"/>
              <a:t>отмывания полимера </a:t>
            </a:r>
            <a:r>
              <a:rPr lang="ru-RU" sz="2800" dirty="0"/>
              <a:t>от эмульгатора, наличие дополнит. стадии выделения полимера из латекса. </a:t>
            </a:r>
          </a:p>
        </p:txBody>
      </p:sp>
    </p:spTree>
    <p:extLst>
      <p:ext uri="{BB962C8B-B14F-4D97-AF65-F5344CB8AC3E}">
        <p14:creationId xmlns:p14="http://schemas.microsoft.com/office/powerpoint/2010/main" val="368734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00" y="368300"/>
            <a:ext cx="11925300" cy="6324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ru-RU" sz="2400" dirty="0" smtClean="0"/>
              <a:t>При </a:t>
            </a:r>
            <a:r>
              <a:rPr lang="ru-RU" sz="2400" dirty="0" err="1"/>
              <a:t>эмульсионой</a:t>
            </a:r>
            <a:r>
              <a:rPr lang="ru-RU" sz="2400" dirty="0"/>
              <a:t> полимеризации </a:t>
            </a:r>
            <a:r>
              <a:rPr lang="ru-RU" sz="2400" dirty="0" smtClean="0"/>
              <a:t>поверхностно-активное </a:t>
            </a:r>
            <a:r>
              <a:rPr lang="ru-RU" sz="2400" dirty="0"/>
              <a:t>вещество, растворяют в воде, пока не будет достигнута критическая концентрация </a:t>
            </a:r>
            <a:r>
              <a:rPr lang="ru-RU" sz="2400" dirty="0" err="1"/>
              <a:t>мицеллообразования</a:t>
            </a:r>
            <a:r>
              <a:rPr lang="ru-RU" sz="2400" dirty="0"/>
              <a:t> (ККМ). Внутренность мицеллы представляет собой подходящую среду для полимеризации. Мономер (например, стирол или метилметакрилат) и растворимый в воде инициатор добавляют в сосуд с водой, который теперь начинают встряхивать и </a:t>
            </a:r>
            <a:r>
              <a:rPr lang="ru-RU" sz="2400" dirty="0" smtClean="0"/>
              <a:t>взбалтывать. 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Полимеризация </a:t>
            </a:r>
            <a:r>
              <a:rPr lang="ru-RU" sz="2400" dirty="0"/>
              <a:t>в эмульсиях всегда происходит по механизму </a:t>
            </a:r>
            <a:r>
              <a:rPr lang="ru-RU" sz="2400" dirty="0">
                <a:solidFill>
                  <a:srgbClr val="FF0000"/>
                </a:solidFill>
              </a:rPr>
              <a:t>радикальной</a:t>
            </a:r>
            <a:r>
              <a:rPr lang="ru-RU" sz="2400" dirty="0"/>
              <a:t> полимеризации. 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Анионные </a:t>
            </a:r>
            <a:r>
              <a:rPr lang="ru-RU" sz="2400" dirty="0"/>
              <a:t>и катионные концы цепочек тут же будут потушены водой. Продукт, получаемый в результате эмульсионной полимеризации называют </a:t>
            </a:r>
            <a:r>
              <a:rPr lang="ru-RU" sz="2400" dirty="0" smtClean="0"/>
              <a:t>латексом.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315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мономер может находиться в трех местах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061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sz="2400" dirty="0" smtClean="0"/>
              <a:t>Несмешивающейся </a:t>
            </a:r>
            <a:r>
              <a:rPr lang="ru-RU" sz="2400" dirty="0"/>
              <a:t>жидкостью является наш гидрофобный мономер, основой раствора является вода, а эмульгатором - мыло.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6000" y="190500"/>
            <a:ext cx="10871200" cy="1227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мономер может находиться в трех местах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7000" y="2019300"/>
            <a:ext cx="3098800" cy="19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может быть собран в большие капли, бесцельно плавающие в воде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02100" y="2120900"/>
            <a:ext cx="3238500" cy="260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некоторое количество мономера может быть растворено в воде, но это не слишком вероятно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85100" y="2336800"/>
            <a:ext cx="41021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мономер может встречаться внутри мицелл</a:t>
            </a:r>
          </a:p>
        </p:txBody>
      </p:sp>
    </p:spTree>
    <p:extLst>
      <p:ext uri="{BB962C8B-B14F-4D97-AF65-F5344CB8AC3E}">
        <p14:creationId xmlns:p14="http://schemas.microsoft.com/office/powerpoint/2010/main" val="217919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Инициирование и Полимеризация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1295400"/>
            <a:ext cx="12103100" cy="5562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Инициирование </a:t>
            </a:r>
            <a:r>
              <a:rPr lang="ru-RU" sz="2400" dirty="0" smtClean="0"/>
              <a:t>происходит</a:t>
            </a:r>
            <a:r>
              <a:rPr lang="ru-RU" sz="2400" dirty="0"/>
              <a:t>, когда инициирующий фрагмент попадает в мицеллу и взаимодействует с молекулой мономера. Обычно используются водорастворимые инициаторы, такие как пероксиды и персульфаты (это также помогает предотвратить полимеризацию в больших отдельных каплях мономера). С того момента, как начинается полимеризация, мицеллы принято называть частицами. Частицы полимера могут достигать чрезвычайно высокого молекулярного веса, особенно, если концентрация </a:t>
            </a:r>
            <a:r>
              <a:rPr lang="ru-RU" sz="2400" dirty="0">
                <a:solidFill>
                  <a:srgbClr val="FF0000"/>
                </a:solidFill>
              </a:rPr>
              <a:t>инициатора мала</a:t>
            </a:r>
            <a:r>
              <a:rPr lang="ru-RU" sz="2400" dirty="0"/>
              <a:t>. Это также делает малой концентрацию радикалов и низкой скорость обрыва цепочек. Иногда даже добавляют специальные реактивы, способствующие передаче цепочек, чтобы не дать молекулярному весу стать слишком большим.</a:t>
            </a:r>
          </a:p>
        </p:txBody>
      </p:sp>
    </p:spTree>
    <p:extLst>
      <p:ext uri="{BB962C8B-B14F-4D97-AF65-F5344CB8AC3E}">
        <p14:creationId xmlns:p14="http://schemas.microsoft.com/office/powerpoint/2010/main" val="156717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Рост макромолекул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2222287"/>
            <a:ext cx="12039600" cy="4635713"/>
          </a:xfrm>
        </p:spPr>
        <p:txBody>
          <a:bodyPr>
            <a:normAutofit/>
          </a:bodyPr>
          <a:lstStyle/>
          <a:p>
            <a:r>
              <a:rPr lang="ru-RU" sz="2400" dirty="0"/>
              <a:t>Для поддержания полимеризации молекулы мономера мигрируют из больших капель мономера в мицеллы. В среднем в каждой мицелле находится </a:t>
            </a:r>
            <a:r>
              <a:rPr lang="ru-RU" sz="2400" dirty="0">
                <a:solidFill>
                  <a:srgbClr val="FF0000"/>
                </a:solidFill>
              </a:rPr>
              <a:t>по одному радикалу</a:t>
            </a:r>
            <a:r>
              <a:rPr lang="ru-RU" sz="2400" dirty="0"/>
              <a:t>. Поэтому не возникает конкуренции между растущими макромолекулами за частицы мономера в частицах, поэтому все макромолекулы вырастают до почти </a:t>
            </a:r>
            <a:r>
              <a:rPr lang="ru-RU" sz="2400" dirty="0">
                <a:solidFill>
                  <a:srgbClr val="FF0000"/>
                </a:solidFill>
              </a:rPr>
              <a:t>одинакового молекулярного веса,</a:t>
            </a:r>
            <a:r>
              <a:rPr lang="ru-RU" sz="2400" dirty="0"/>
              <a:t> так что </a:t>
            </a:r>
            <a:r>
              <a:rPr lang="ru-RU" sz="2400" dirty="0" err="1"/>
              <a:t>полидисперсность</a:t>
            </a:r>
            <a:r>
              <a:rPr lang="ru-RU" sz="2400" dirty="0"/>
              <a:t> оказывается очень близка </a:t>
            </a:r>
            <a:r>
              <a:rPr lang="ru-RU" sz="2400" dirty="0">
                <a:solidFill>
                  <a:srgbClr val="FF0000"/>
                </a:solidFill>
              </a:rPr>
              <a:t>к единице</a:t>
            </a:r>
            <a:r>
              <a:rPr lang="ru-RU" sz="2400" dirty="0"/>
              <a:t>. При реакции полимеризации в эмульсии </a:t>
            </a:r>
            <a:r>
              <a:rPr lang="ru-RU" sz="2400" dirty="0">
                <a:solidFill>
                  <a:srgbClr val="FF0000"/>
                </a:solidFill>
              </a:rPr>
              <a:t>исчерпывается практически весь мономер</a:t>
            </a:r>
            <a:r>
              <a:rPr lang="ru-RU" sz="2400" dirty="0"/>
              <a:t>, что означает, что латекс может использоваться без очистки. Это важно для красок и покрытий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4240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75</TotalTime>
  <Words>1025</Words>
  <Application>Microsoft Office PowerPoint</Application>
  <PresentationFormat>Широкоэкранный</PresentationFormat>
  <Paragraphs>66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Times New Roman</vt:lpstr>
      <vt:lpstr>Wingdings 2</vt:lpstr>
      <vt:lpstr>Цитаты</vt:lpstr>
      <vt:lpstr>Полимеризация в эмульсии. Особенности химической модификации.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мономер может находиться в трех местах</vt:lpstr>
      <vt:lpstr>Инициирование и Полимеризация</vt:lpstr>
      <vt:lpstr>Рост макромолекул</vt:lpstr>
      <vt:lpstr>Презентация PowerPoint</vt:lpstr>
      <vt:lpstr>Молекулярная Масса</vt:lpstr>
      <vt:lpstr>Презентация PowerPoint</vt:lpstr>
      <vt:lpstr>Эмульгированные мономеры полимеризуются и образуют дисперсию макромолекул (рис. 1).</vt:lpstr>
      <vt:lpstr>Презентация PowerPoint</vt:lpstr>
      <vt:lpstr>Презентация PowerPoint</vt:lpstr>
      <vt:lpstr>Основные стадии эмульсионной полимеризации Ст периодическим способом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Полимеризация в эмульсии. Особенности химической модификации.</dc:title>
  <dc:creator>Токтабаева Асель</dc:creator>
  <cp:lastModifiedBy>Токтабаева Асель</cp:lastModifiedBy>
  <cp:revision>8</cp:revision>
  <dcterms:created xsi:type="dcterms:W3CDTF">2017-02-24T01:11:14Z</dcterms:created>
  <dcterms:modified xsi:type="dcterms:W3CDTF">2017-02-24T02:27:06Z</dcterms:modified>
</cp:coreProperties>
</file>